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8" r:id="rId4"/>
  </p:sldMasterIdLst>
  <p:notesMasterIdLst>
    <p:notesMasterId r:id="rId28"/>
  </p:notesMasterIdLst>
  <p:sldIdLst>
    <p:sldId id="335" r:id="rId5"/>
    <p:sldId id="387" r:id="rId6"/>
    <p:sldId id="375" r:id="rId7"/>
    <p:sldId id="415" r:id="rId8"/>
    <p:sldId id="393" r:id="rId9"/>
    <p:sldId id="425" r:id="rId10"/>
    <p:sldId id="418" r:id="rId11"/>
    <p:sldId id="424" r:id="rId12"/>
    <p:sldId id="419" r:id="rId13"/>
    <p:sldId id="416" r:id="rId14"/>
    <p:sldId id="420" r:id="rId15"/>
    <p:sldId id="404" r:id="rId16"/>
    <p:sldId id="377" r:id="rId17"/>
    <p:sldId id="421" r:id="rId18"/>
    <p:sldId id="395" r:id="rId19"/>
    <p:sldId id="423" r:id="rId20"/>
    <p:sldId id="422" r:id="rId21"/>
    <p:sldId id="396" r:id="rId22"/>
    <p:sldId id="398" r:id="rId23"/>
    <p:sldId id="399" r:id="rId24"/>
    <p:sldId id="394" r:id="rId25"/>
    <p:sldId id="400" r:id="rId26"/>
    <p:sldId id="350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72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athan Smith" initials="NS" lastIdx="6" clrIdx="0">
    <p:extLst>
      <p:ext uri="{19B8F6BF-5375-455C-9EA6-DF929625EA0E}">
        <p15:presenceInfo xmlns:p15="http://schemas.microsoft.com/office/powerpoint/2012/main" userId="f0425a0d9f426aba" providerId="Windows Live"/>
      </p:ext>
    </p:extLst>
  </p:cmAuthor>
  <p:cmAuthor id="2" name="nwraysmith@gmail.com" initials="nw" lastIdx="2" clrIdx="1">
    <p:extLst>
      <p:ext uri="{19B8F6BF-5375-455C-9EA6-DF929625EA0E}">
        <p15:presenceInfo xmlns:p15="http://schemas.microsoft.com/office/powerpoint/2012/main" userId="S::urn:spo:guest#nwraysmith@gmail.com::" providerId="AD"/>
      </p:ext>
    </p:extLst>
  </p:cmAuthor>
  <p:cmAuthor id="3" name="ryan.koenig@hotmail.ca" initials="ry" lastIdx="2" clrIdx="2">
    <p:extLst>
      <p:ext uri="{19B8F6BF-5375-455C-9EA6-DF929625EA0E}">
        <p15:presenceInfo xmlns:p15="http://schemas.microsoft.com/office/powerpoint/2012/main" userId="S::urn:spo:guest#ryan.koenig@hotmail.ca::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367A509-E389-85C6-F34C-9B313E74CDE3}" v="4" dt="2021-05-07T22:54:49.693"/>
    <p1510:client id="{95E8DA12-4F19-6B80-7566-8C24B47FD671}" v="8" dt="2021-05-08T15:55:00.582"/>
    <p1510:client id="{B7EEC59F-6085-0000-A4B1-1133A1048F00}" v="5" dt="2021-05-08T16:11:15.37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63"/>
  </p:normalViewPr>
  <p:slideViewPr>
    <p:cSldViewPr snapToGrid="0">
      <p:cViewPr varScale="1">
        <p:scale>
          <a:sx n="82" d="100"/>
          <a:sy n="82" d="100"/>
        </p:scale>
        <p:origin x="691" y="58"/>
      </p:cViewPr>
      <p:guideLst>
        <p:guide orient="horz" pos="367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wraysmith@gmail.com" userId="S::urn:spo:guest#nwraysmith@gmail.com::" providerId="AD" clId="Web-{8367A509-E389-85C6-F34C-9B313E74CDE3}"/>
    <pc:docChg chg="">
      <pc:chgData name="nwraysmith@gmail.com" userId="S::urn:spo:guest#nwraysmith@gmail.com::" providerId="AD" clId="Web-{8367A509-E389-85C6-F34C-9B313E74CDE3}" dt="2021-05-07T22:54:49.693" v="3"/>
      <pc:docMkLst>
        <pc:docMk/>
      </pc:docMkLst>
      <pc:sldChg chg="addCm modCm">
        <pc:chgData name="nwraysmith@gmail.com" userId="S::urn:spo:guest#nwraysmith@gmail.com::" providerId="AD" clId="Web-{8367A509-E389-85C6-F34C-9B313E74CDE3}" dt="2021-05-07T22:54:49.693" v="3"/>
        <pc:sldMkLst>
          <pc:docMk/>
          <pc:sldMk cId="1341168471" sldId="385"/>
        </pc:sldMkLst>
      </pc:sldChg>
      <pc:sldChg chg="addCm modCm">
        <pc:chgData name="nwraysmith@gmail.com" userId="S::urn:spo:guest#nwraysmith@gmail.com::" providerId="AD" clId="Web-{8367A509-E389-85C6-F34C-9B313E74CDE3}" dt="2021-05-07T22:54:38.615" v="1"/>
        <pc:sldMkLst>
          <pc:docMk/>
          <pc:sldMk cId="3563375699" sldId="386"/>
        </pc:sldMkLst>
      </pc:sldChg>
    </pc:docChg>
  </pc:docChgLst>
  <pc:docChgLst>
    <pc:chgData name="nwraysmith@gmail.com" userId="S::urn:spo:guest#nwraysmith@gmail.com::" providerId="AD" clId="Web-{B7EEC59F-6085-0000-A4B1-1133A1048F00}"/>
    <pc:docChg chg="modSld">
      <pc:chgData name="nwraysmith@gmail.com" userId="S::urn:spo:guest#nwraysmith@gmail.com::" providerId="AD" clId="Web-{B7EEC59F-6085-0000-A4B1-1133A1048F00}" dt="2021-05-08T16:11:15.378" v="3"/>
      <pc:docMkLst>
        <pc:docMk/>
      </pc:docMkLst>
      <pc:sldChg chg="delCm">
        <pc:chgData name="nwraysmith@gmail.com" userId="S::urn:spo:guest#nwraysmith@gmail.com::" providerId="AD" clId="Web-{B7EEC59F-6085-0000-A4B1-1133A1048F00}" dt="2021-05-08T16:11:15.378" v="3"/>
        <pc:sldMkLst>
          <pc:docMk/>
          <pc:sldMk cId="1341168471" sldId="385"/>
        </pc:sldMkLst>
      </pc:sldChg>
      <pc:sldChg chg="modSp delCm">
        <pc:chgData name="nwraysmith@gmail.com" userId="S::urn:spo:guest#nwraysmith@gmail.com::" providerId="AD" clId="Web-{B7EEC59F-6085-0000-A4B1-1133A1048F00}" dt="2021-05-08T16:11:06.956" v="2"/>
        <pc:sldMkLst>
          <pc:docMk/>
          <pc:sldMk cId="3563375699" sldId="386"/>
        </pc:sldMkLst>
        <pc:spChg chg="mod">
          <ac:chgData name="nwraysmith@gmail.com" userId="S::urn:spo:guest#nwraysmith@gmail.com::" providerId="AD" clId="Web-{B7EEC59F-6085-0000-A4B1-1133A1048F00}" dt="2021-05-08T16:10:43.487" v="1" actId="20577"/>
          <ac:spMkLst>
            <pc:docMk/>
            <pc:sldMk cId="3563375699" sldId="386"/>
            <ac:spMk id="7" creationId="{11EF0A06-755C-46C8-8507-EBB7658BAA1C}"/>
          </ac:spMkLst>
        </pc:spChg>
      </pc:sldChg>
    </pc:docChg>
  </pc:docChgLst>
  <pc:docChgLst>
    <pc:chgData name="ryan.koenig@hotmail.ca" userId="S::urn:spo:guest#ryan.koenig@hotmail.ca::" providerId="AD" clId="Web-{95E8DA12-4F19-6B80-7566-8C24B47FD671}"/>
    <pc:docChg chg="modSld">
      <pc:chgData name="ryan.koenig@hotmail.ca" userId="S::urn:spo:guest#ryan.koenig@hotmail.ca::" providerId="AD" clId="Web-{95E8DA12-4F19-6B80-7566-8C24B47FD671}" dt="2021-05-08T15:55:00.582" v="4"/>
      <pc:docMkLst>
        <pc:docMk/>
      </pc:docMkLst>
      <pc:sldChg chg="modSp addCm">
        <pc:chgData name="ryan.koenig@hotmail.ca" userId="S::urn:spo:guest#ryan.koenig@hotmail.ca::" providerId="AD" clId="Web-{95E8DA12-4F19-6B80-7566-8C24B47FD671}" dt="2021-05-08T15:55:00.582" v="4"/>
        <pc:sldMkLst>
          <pc:docMk/>
          <pc:sldMk cId="1341168471" sldId="385"/>
        </pc:sldMkLst>
        <pc:picChg chg="mod">
          <ac:chgData name="ryan.koenig@hotmail.ca" userId="S::urn:spo:guest#ryan.koenig@hotmail.ca::" providerId="AD" clId="Web-{95E8DA12-4F19-6B80-7566-8C24B47FD671}" dt="2021-05-08T15:52:09.223" v="1"/>
          <ac:picMkLst>
            <pc:docMk/>
            <pc:sldMk cId="1341168471" sldId="385"/>
            <ac:picMk id="1028" creationId="{E7B6A25F-7199-48F7-B773-A0C425DB4D47}"/>
          </ac:picMkLst>
        </pc:picChg>
      </pc:sldChg>
      <pc:sldChg chg="modSp addCm">
        <pc:chgData name="ryan.koenig@hotmail.ca" userId="S::urn:spo:guest#ryan.koenig@hotmail.ca::" providerId="AD" clId="Web-{95E8DA12-4F19-6B80-7566-8C24B47FD671}" dt="2021-05-08T15:54:54.394" v="3"/>
        <pc:sldMkLst>
          <pc:docMk/>
          <pc:sldMk cId="3563375699" sldId="386"/>
        </pc:sldMkLst>
        <pc:picChg chg="mod">
          <ac:chgData name="ryan.koenig@hotmail.ca" userId="S::urn:spo:guest#ryan.koenig@hotmail.ca::" providerId="AD" clId="Web-{95E8DA12-4F19-6B80-7566-8C24B47FD671}" dt="2021-05-08T15:54:22.957" v="2"/>
          <ac:picMkLst>
            <pc:docMk/>
            <pc:sldMk cId="3563375699" sldId="386"/>
            <ac:picMk id="1028" creationId="{E7B6A25F-7199-48F7-B773-A0C425DB4D47}"/>
          </ac:picMkLst>
        </pc:picChg>
      </pc:sldChg>
    </pc:docChg>
  </pc:docChgLst>
</pc:chgInfo>
</file>

<file path=ppt/media/hdphoto1.wdp>
</file>

<file path=ppt/media/image1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E7A52F-9D89-7442-A8E9-48D1527B5F6B}" type="datetimeFigureOut">
              <a:rPr lang="en-US" smtClean="0"/>
              <a:t>5/19/2021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C7E07-3C67-C64C-8DA0-0404F6303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528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6787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E31DFB3-42E8-9540-92FB-4AE3F4203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1"/>
            <a:ext cx="11953875" cy="63055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13C1B90-0A14-7B4B-B05B-357A6A88291E}"/>
              </a:ext>
            </a:extLst>
          </p:cNvPr>
          <p:cNvCxnSpPr>
            <a:cxnSpLocks/>
          </p:cNvCxnSpPr>
          <p:nvPr userDrawn="1"/>
        </p:nvCxnSpPr>
        <p:spPr>
          <a:xfrm>
            <a:off x="1036261" y="4159793"/>
            <a:ext cx="10122586" cy="0"/>
          </a:xfrm>
          <a:prstGeom prst="line">
            <a:avLst/>
          </a:prstGeom>
          <a:ln w="1270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90097E88-8912-8A4F-9D00-BDA132434FE4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033153" y="4728131"/>
            <a:ext cx="7806047" cy="28116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58E2CE6-6A25-40B9-BD31-82C750738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6313" y="1656344"/>
            <a:ext cx="7805737" cy="2113466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27108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91C010F4-E1E5-354F-9B4A-6253D3DC2F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6641" y="3044590"/>
            <a:ext cx="4868860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C2F7C8C0-EB32-3C44-930E-DE05403C543A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6285649" y="3044590"/>
            <a:ext cx="4868860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06473F2-000A-7C44-9048-A0C0D4B652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6A0597E-7AE3-F242-9DDF-F678A5E11458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EAB7162A-656B-3447-976F-951853C325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41616" y="2328554"/>
            <a:ext cx="4963884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C8B98E47-9A5A-E54C-A093-86D516AAD0F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58199" y="2328554"/>
            <a:ext cx="4868860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E274C5-9C2D-4A46-AEAE-9DBE1C417477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419017-8DD9-4B28-B0F1-E82FFB8C1DF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0BFF08-A844-4449-9EC2-5B6B6C2D62AF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6754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2476683E-62F2-7746-A136-3A729C70D8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6641" y="3052691"/>
            <a:ext cx="3078159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5EF5BDE3-656A-414E-BE18-702CA738A9D2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8039099" y="3044590"/>
            <a:ext cx="3115409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0EAADDF0-090D-2C4F-BE2D-160C2C550298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539760" y="3044590"/>
            <a:ext cx="3115409" cy="1942138"/>
          </a:xfrm>
          <a:prstGeom prst="rect">
            <a:avLst/>
          </a:prstGeom>
        </p:spPr>
        <p:txBody>
          <a:bodyPr lIns="0" tIns="0" rIns="0" bIns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3E0EAFBC-DE77-7648-95EC-91DDA529F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2A16A97-402E-8040-9B48-1B6ED23ABC4F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B4BD319C-69C3-3D46-977C-F80FD35E3C6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41616" y="2328554"/>
            <a:ext cx="3173184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4">
            <a:extLst>
              <a:ext uri="{FF2B5EF4-FFF2-40B4-BE49-F238E27FC236}">
                <a16:creationId xmlns:a16="http://schemas.microsoft.com/office/drawing/2014/main" id="{4F6FB95E-AD0D-3843-8241-AB907F5915C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466252" y="2328554"/>
            <a:ext cx="3115409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CC85BB87-C622-304F-9F58-8716188AA54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933114" y="2328554"/>
            <a:ext cx="3115409" cy="645284"/>
          </a:xfrm>
          <a:prstGeom prst="rect">
            <a:avLst/>
          </a:prstGeom>
        </p:spPr>
        <p:txBody>
          <a:bodyPr/>
          <a:lstStyle>
            <a:lvl1pPr>
              <a:buNone/>
              <a:defRPr sz="1800" b="1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C6B0B5-56D6-429D-BC3A-5E501EDADA88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88DFE9-DB89-4EB9-9FB1-D484EC0C1B58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0C09F4-4087-4A1E-B8B8-85A748DC9014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9806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80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5D6FA74B-53F8-584F-85D3-47FB14D40E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C152369-C198-1E48-8F65-F6AC0534DFF6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8921E4-02B0-3748-9844-933F710058F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2321923"/>
            <a:ext cx="4876800" cy="3825952"/>
          </a:xfrm>
          <a:prstGeom prst="rect">
            <a:avLst/>
          </a:prstGeom>
        </p:spPr>
        <p:txBody>
          <a:bodyPr/>
          <a:lstStyle>
            <a:lvl1pPr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43048678-0BD6-C448-8690-BD61FC60950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48400" y="2286000"/>
            <a:ext cx="4876800" cy="2746375"/>
          </a:xfrm>
          <a:prstGeom prst="rect">
            <a:avLst/>
          </a:prstGeom>
        </p:spPr>
        <p:txBody>
          <a:bodyPr/>
          <a:lstStyle>
            <a:lvl1pPr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C8134C-ADB9-4E1C-97DD-12E5DE2C7753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A0C24D-14BB-46C9-A4C2-DB15E4FB9B2B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33D085-5F13-41E2-9C46-08E3E2846CC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8897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B35C0DBA-B958-984A-8540-551D3604D6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7107" y="999068"/>
            <a:ext cx="48768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0C9ECF50-A899-D84A-8DA7-545D7B1945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57107" y="2286003"/>
            <a:ext cx="4876800" cy="233272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8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23E260-2F88-C54F-893E-80966D14934A}"/>
              </a:ext>
            </a:extLst>
          </p:cNvPr>
          <p:cNvCxnSpPr>
            <a:cxnSpLocks/>
          </p:cNvCxnSpPr>
          <p:nvPr userDrawn="1"/>
        </p:nvCxnSpPr>
        <p:spPr>
          <a:xfrm>
            <a:off x="6261560" y="1869925"/>
            <a:ext cx="4872347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41785DC-164D-344A-8D61-85C59CABECC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990600"/>
            <a:ext cx="4837176" cy="48371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9" name="Content Placeholder 13">
            <a:extLst>
              <a:ext uri="{FF2B5EF4-FFF2-40B4-BE49-F238E27FC236}">
                <a16:creationId xmlns:a16="http://schemas.microsoft.com/office/drawing/2014/main" id="{8B57D363-927D-CE43-AD8A-2F5E6CC59E9F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257107" y="4659581"/>
            <a:ext cx="4876800" cy="543031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 sz="1200"/>
            </a:lvl2pPr>
            <a:lvl3pPr marL="914400" indent="0">
              <a:buFontTx/>
              <a:buNone/>
              <a:defRPr sz="1200"/>
            </a:lvl3pPr>
            <a:lvl4pPr marL="1371600" indent="0">
              <a:buFontTx/>
              <a:buNone/>
              <a:defRPr sz="1200"/>
            </a:lvl4pPr>
            <a:lvl5pPr marL="1828800" indent="0">
              <a:buFontTx/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DB2FDBC3-20E9-45B6-850D-2F34EA22D1B8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C17A152-7FD0-42FA-9937-8667D4B75152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687AABD-BCAB-4325-8510-954CAAD92A9D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5415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7687ADE-BAA9-634F-96B8-ACF4EE9BDF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-6836"/>
            <a:ext cx="11906250" cy="621713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FC26CF-26CC-354C-BB60-AD3E01D575E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2286000"/>
            <a:ext cx="7810499" cy="290453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2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BEC4E73-6A9F-2F46-89D1-559CE56C12BE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itle 1">
            <a:extLst>
              <a:ext uri="{FF2B5EF4-FFF2-40B4-BE49-F238E27FC236}">
                <a16:creationId xmlns:a16="http://schemas.microsoft.com/office/drawing/2014/main" id="{88BFD865-74BB-5B40-8DA8-7D7B921A75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5A4B708A-874B-4F75-A235-6908EB43FA8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71D589B3-67A1-4B39-9EEF-2FB7AB10ECE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F5D91E6B-55B5-4092-AD3B-F7E1FD00459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6312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B35C0DBA-B958-984A-8540-551D3604D6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48768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0C9ECF50-A899-D84A-8DA7-545D7B1945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48768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8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23E260-2F88-C54F-893E-80966D14934A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69925"/>
            <a:ext cx="10460347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41785DC-164D-344A-8D61-85C59CABECC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354824" y="990600"/>
            <a:ext cx="4837176" cy="48371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AE1D3B9-B2D1-4927-BE44-8408FBD84C0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7447116-BCE7-456E-88B8-96ADC76E5FC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3B6347-A35F-4216-9988-7393E598E12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0165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D808B2-C5CA-FE45-B556-461D856BF7A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425CA9F-967F-1545-8E32-09F4DB0F04F6}"/>
              </a:ext>
            </a:extLst>
          </p:cNvPr>
          <p:cNvCxnSpPr>
            <a:cxnSpLocks/>
          </p:cNvCxnSpPr>
          <p:nvPr userDrawn="1"/>
        </p:nvCxnSpPr>
        <p:spPr>
          <a:xfrm flipV="1">
            <a:off x="1044475" y="1862667"/>
            <a:ext cx="10103049" cy="867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itle 1">
            <a:extLst>
              <a:ext uri="{FF2B5EF4-FFF2-40B4-BE49-F238E27FC236}">
                <a16:creationId xmlns:a16="http://schemas.microsoft.com/office/drawing/2014/main" id="{69DD4EBD-237B-7245-A9C2-A37674E23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815779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BBA6D65B-10A2-D743-9FFA-D14B8696F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-6836"/>
            <a:ext cx="11158847" cy="582484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sp>
        <p:nvSpPr>
          <p:cNvPr id="10" name="Chart Placeholder 3">
            <a:extLst>
              <a:ext uri="{FF2B5EF4-FFF2-40B4-BE49-F238E27FC236}">
                <a16:creationId xmlns:a16="http://schemas.microsoft.com/office/drawing/2014/main" id="{FCB9F5CF-0F1D-284B-B997-AC308FED47B9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951345" y="2286000"/>
            <a:ext cx="9145155" cy="316492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chart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A5652B48-7CDD-5645-B29B-54727CA5F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C0F4C76-2690-7448-8D03-9692C2BB1016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1C09B5-CD25-4B65-9120-D8EBD79ABC86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6281DE-BBF4-4AA1-B110-DC418232A01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39333A-6926-414D-9C9D-B62395A38A86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9658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6" pos="636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1855E5B9-5A63-2D46-8653-3FD1F538F5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4453"/>
            <a:ext cx="11158847" cy="582484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03FB492B-801F-1741-BD1B-89F9C6BFF0EC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1028700" y="2423161"/>
            <a:ext cx="9067800" cy="222740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table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774545B3-0290-D848-BDB5-811BC52BD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10096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3709460-09E4-854A-889B-491A934DE40F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0F749A19-BE29-4599-ABBE-E7C61FF9EE3F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8F30C11-6611-47E2-9CF7-8EE77F4CD10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AF710E8-4CE9-4D79-8121-DD559D321EC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5033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6" pos="636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6A99595-F780-594B-8C36-E4E5AF5E1C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-6836"/>
            <a:ext cx="11158847" cy="582484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4AFB169-81B7-454B-BE19-407333C86F3B}"/>
              </a:ext>
            </a:extLst>
          </p:cNvPr>
          <p:cNvCxnSpPr>
            <a:cxnSpLocks/>
          </p:cNvCxnSpPr>
          <p:nvPr userDrawn="1"/>
        </p:nvCxnSpPr>
        <p:spPr>
          <a:xfrm>
            <a:off x="2184935" y="1874704"/>
            <a:ext cx="8973912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FC26CF-26CC-354C-BB60-AD3E01D575E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2304344"/>
            <a:ext cx="7810500" cy="298926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50000"/>
              </a:lnSpc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A06611-233D-45FA-A146-AB9D4F4A78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1525" y="978781"/>
            <a:ext cx="1589372" cy="1325563"/>
          </a:xfrm>
          <a:prstGeom prst="rect">
            <a:avLst/>
          </a:prstGeom>
        </p:spPr>
        <p:txBody>
          <a:bodyPr/>
          <a:lstStyle>
            <a:lvl1pPr>
              <a:defRPr sz="20000"/>
            </a:lvl1pPr>
          </a:lstStyle>
          <a:p>
            <a:r>
              <a:rPr lang="en-US"/>
              <a:t>“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4887C6-2D97-4388-AA65-CEEA6591BFB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F84EFA-1D77-40D3-B5AC-6652DC26F0E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13CA07C-1BC2-4B16-8557-27C373CFCE9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1445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EFAD8BFA-14F6-F54A-AB64-29F9F7616A7D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4640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B9E731-6B9B-024E-9360-F9F34CC663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4313437"/>
            <a:ext cx="1828800" cy="40122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1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FD3D9C96-2F42-E545-BD97-AC8568E2F49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28700" y="4752757"/>
            <a:ext cx="1828800" cy="5524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0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892AA37C-BA0F-9C4F-B098-EDFE391C47D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784600" y="4332486"/>
            <a:ext cx="1828800" cy="40122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1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EEAAAC92-F1DA-6847-8D56-1ACCD5E3B0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84600" y="4752757"/>
            <a:ext cx="1828800" cy="5524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0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F4E4153D-E2B3-7D4A-8D92-FF6597B2FB5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531512" y="4313436"/>
            <a:ext cx="1828800" cy="4202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1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4">
            <a:extLst>
              <a:ext uri="{FF2B5EF4-FFF2-40B4-BE49-F238E27FC236}">
                <a16:creationId xmlns:a16="http://schemas.microsoft.com/office/drawing/2014/main" id="{0D6B703A-5BF6-744F-A3D3-C65E3F8B3B6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531512" y="4752757"/>
            <a:ext cx="1828800" cy="55245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0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Text Placeholder 4">
            <a:extLst>
              <a:ext uri="{FF2B5EF4-FFF2-40B4-BE49-F238E27FC236}">
                <a16:creationId xmlns:a16="http://schemas.microsoft.com/office/drawing/2014/main" id="{982A9FE5-981A-B340-B8F8-D2DB83C1960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296400" y="4332486"/>
            <a:ext cx="1828800" cy="4202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="1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4">
            <a:extLst>
              <a:ext uri="{FF2B5EF4-FFF2-40B4-BE49-F238E27FC236}">
                <a16:creationId xmlns:a16="http://schemas.microsoft.com/office/drawing/2014/main" id="{594B2391-B4C8-5542-8285-39BAD874EC1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296400" y="4752757"/>
            <a:ext cx="1828800" cy="55245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0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Picture Placeholder 25">
            <a:extLst>
              <a:ext uri="{FF2B5EF4-FFF2-40B4-BE49-F238E27FC236}">
                <a16:creationId xmlns:a16="http://schemas.microsoft.com/office/drawing/2014/main" id="{A2D87BC1-884E-CD4E-BABF-B7AF4DF7869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028700" y="2308936"/>
            <a:ext cx="1828800" cy="183159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8" name="Picture Placeholder 25">
            <a:extLst>
              <a:ext uri="{FF2B5EF4-FFF2-40B4-BE49-F238E27FC236}">
                <a16:creationId xmlns:a16="http://schemas.microsoft.com/office/drawing/2014/main" id="{DB0763B3-E65F-8A47-AA7C-C9A56C50600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784600" y="2308936"/>
            <a:ext cx="1828800" cy="183159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9" name="Picture Placeholder 25">
            <a:extLst>
              <a:ext uri="{FF2B5EF4-FFF2-40B4-BE49-F238E27FC236}">
                <a16:creationId xmlns:a16="http://schemas.microsoft.com/office/drawing/2014/main" id="{1E0F47CF-6DE7-F745-B9D8-55421009AF4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540500" y="2308936"/>
            <a:ext cx="1828800" cy="183159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0" name="Picture Placeholder 25">
            <a:extLst>
              <a:ext uri="{FF2B5EF4-FFF2-40B4-BE49-F238E27FC236}">
                <a16:creationId xmlns:a16="http://schemas.microsoft.com/office/drawing/2014/main" id="{B4621956-6AB4-E346-8900-9AE2A51ADBC5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9296400" y="2314278"/>
            <a:ext cx="1828800" cy="183159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3B64062A-6292-0441-95CB-9A91F49DB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83883EC-FACE-4093-9976-8B0D4C8BEBCC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2611EE2-9C8D-405E-9ABF-8EFD1E1D6BB5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FE126EB-13BB-4830-A999-3778C11747A6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9632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 userDrawn="1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8" orient="horz" pos="3072" userDrawn="1">
          <p15:clr>
            <a:srgbClr val="FBAE40"/>
          </p15:clr>
        </p15:guide>
        <p15:guide id="13" pos="6384" userDrawn="1">
          <p15:clr>
            <a:srgbClr val="FBAE40"/>
          </p15:clr>
        </p15:guide>
        <p15:guide id="14" orient="horz" pos="3216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A116A2E3-682D-BD4F-9FC9-4546B0C9A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D64AC08-85A6-6F44-88B4-3FAE91B70C1B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1056DE-470B-C64D-99AE-5039A021EC5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41616" y="2328553"/>
            <a:ext cx="2286000" cy="911029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4">
            <a:extLst>
              <a:ext uri="{FF2B5EF4-FFF2-40B4-BE49-F238E27FC236}">
                <a16:creationId xmlns:a16="http://schemas.microsoft.com/office/drawing/2014/main" id="{4ADA9C53-0DC4-4D43-B80C-9B0A9E0EBDE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06672" y="2328553"/>
            <a:ext cx="2286000" cy="911029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4">
            <a:extLst>
              <a:ext uri="{FF2B5EF4-FFF2-40B4-BE49-F238E27FC236}">
                <a16:creationId xmlns:a16="http://schemas.microsoft.com/office/drawing/2014/main" id="{F8E68047-DF25-AB45-A0F0-F4DFE23516C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06672" y="3336211"/>
            <a:ext cx="2286000" cy="249099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Text Placeholder 4">
            <a:extLst>
              <a:ext uri="{FF2B5EF4-FFF2-40B4-BE49-F238E27FC236}">
                <a16:creationId xmlns:a16="http://schemas.microsoft.com/office/drawing/2014/main" id="{61DB1B27-14E7-1549-BDAA-6DD31A1B1FC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839200" y="2328553"/>
            <a:ext cx="2286000" cy="911029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69D66743-22F2-C84F-9FD2-F350766D6CD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839200" y="3331030"/>
            <a:ext cx="2286000" cy="24665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3" name="Text Placeholder 4">
            <a:extLst>
              <a:ext uri="{FF2B5EF4-FFF2-40B4-BE49-F238E27FC236}">
                <a16:creationId xmlns:a16="http://schemas.microsoft.com/office/drawing/2014/main" id="{4A38EF55-8739-4A40-A228-67296EA938B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574144" y="2328553"/>
            <a:ext cx="2286000" cy="911029"/>
          </a:xfrm>
          <a:prstGeom prst="rect">
            <a:avLst/>
          </a:prstGeom>
        </p:spPr>
        <p:txBody>
          <a:bodyPr/>
          <a:lstStyle>
            <a:lvl1pPr>
              <a:buNone/>
              <a:defRPr sz="18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4" name="Text Placeholder 4">
            <a:extLst>
              <a:ext uri="{FF2B5EF4-FFF2-40B4-BE49-F238E27FC236}">
                <a16:creationId xmlns:a16="http://schemas.microsoft.com/office/drawing/2014/main" id="{268DC74C-B0F9-2649-BEC3-BBA0BD73765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557921" y="3331029"/>
            <a:ext cx="2286000" cy="246653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B1422B-E6C5-43B2-9F2B-DECEB381214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68377" y="3331029"/>
            <a:ext cx="2286000" cy="24669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buNone/>
              <a:defRPr sz="1400"/>
            </a:lvl2pPr>
            <a:lvl3pPr>
              <a:buNone/>
              <a:defRPr sz="1400"/>
            </a:lvl3pPr>
            <a:lvl4pPr>
              <a:buNone/>
              <a:defRPr sz="1400"/>
            </a:lvl4pPr>
            <a:lvl5pPr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BC81DA9-1713-43A7-A2CF-A9525B11AF43}"/>
              </a:ext>
            </a:extLst>
          </p:cNvPr>
          <p:cNvSpPr>
            <a:spLocks noGrp="1"/>
          </p:cNvSpPr>
          <p:nvPr>
            <p:ph type="dt" sz="half" idx="26"/>
          </p:nvPr>
        </p:nvSpPr>
        <p:spPr/>
        <p:txBody>
          <a:bodyPr/>
          <a:lstStyle/>
          <a:p>
            <a:r>
              <a:rPr lang="en-US"/>
              <a:t>September 3, 20XX 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76A8F0-5D79-4C8A-9966-308409EB26B0}"/>
              </a:ext>
            </a:extLst>
          </p:cNvPr>
          <p:cNvSpPr>
            <a:spLocks noGrp="1"/>
          </p:cNvSpPr>
          <p:nvPr>
            <p:ph type="ftr" sz="quarter" idx="27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F85BAE5-43DA-49F0-89E6-66D549C52389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/>
        <p:txBody>
          <a:bodyPr/>
          <a:lstStyle/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2560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14" pos="1488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879F22C8-3EAB-425F-ADBA-3A162D8202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830818" y="6292334"/>
            <a:ext cx="1522982" cy="182880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200" b="0">
                <a:solidFill>
                  <a:schemeClr val="bg1"/>
                </a:solidFill>
              </a:defRPr>
            </a:lvl1pPr>
          </a:lstStyle>
          <a:p>
            <a:r>
              <a:rPr lang="en-US"/>
              <a:t>September 3, 20XX 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CC4B4F87-0B31-4EDA-8270-4233B0D8FF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98180" y="6294120"/>
            <a:ext cx="1462788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en-US">
                <a:solidFill>
                  <a:schemeClr val="bg1"/>
                </a:solidFill>
              </a:rPr>
              <a:t>Annual Review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A05EC255-976A-48BF-A8A0-1ECEBDFBB6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3500" y="6292334"/>
            <a:ext cx="412750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7782931A-7D25-4B4B-9464-57AE41893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8922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9" r:id="rId1"/>
    <p:sldLayoutId id="2147483674" r:id="rId2"/>
    <p:sldLayoutId id="2147483673" r:id="rId3"/>
    <p:sldLayoutId id="2147483671" r:id="rId4"/>
    <p:sldLayoutId id="2147483678" r:id="rId5"/>
    <p:sldLayoutId id="2147483676" r:id="rId6"/>
    <p:sldLayoutId id="2147483677" r:id="rId7"/>
    <p:sldLayoutId id="2147483660" r:id="rId8"/>
    <p:sldLayoutId id="2147483675" r:id="rId9"/>
    <p:sldLayoutId id="2147483679" r:id="rId10"/>
    <p:sldLayoutId id="2147483680" r:id="rId11"/>
    <p:sldLayoutId id="2147483681" r:id="rId12"/>
    <p:sldLayoutId id="2147483684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7008" userDrawn="1">
          <p15:clr>
            <a:srgbClr val="F26B43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24" userDrawn="1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orient="horz" pos="624" userDrawn="1">
          <p15:clr>
            <a:srgbClr val="F26B43"/>
          </p15:clr>
        </p15:guide>
        <p15:guide id="18" orient="horz" pos="3672" userDrawn="1">
          <p15:clr>
            <a:srgbClr val="F26B43"/>
          </p15:clr>
        </p15:guide>
        <p15:guide id="19" pos="3984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s/photos/data?utm_source=unsplash&amp;utm_medium=referral&amp;utm_content=creditCopyText" TargetMode="External"/><Relationship Id="rId2" Type="http://schemas.openxmlformats.org/officeDocument/2006/relationships/hyperlink" Target="https://unsplash.com/@markusspiske?utm_source=unsplash&amp;utm_medium=referral&amp;utm_content=creditCopyText" TargetMode="External"/><Relationship Id="rId1" Type="http://schemas.openxmlformats.org/officeDocument/2006/relationships/slideLayout" Target="../slideLayouts/slideLayout13.xml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8ECC17-4660-124A-8996-54F15FD169C0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b="1" dirty="0"/>
              <a:t>Data 599</a:t>
            </a:r>
            <a:r>
              <a:rPr lang="en-US" dirty="0"/>
              <a:t>      Mitch Harris, Ryan Koenig, Nathan Smith 	May 25, 2021 </a:t>
            </a:r>
          </a:p>
          <a:p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9C99CF7C-AFAB-48F1-8FC3-CCCE98982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6313" y="1656344"/>
            <a:ext cx="9863322" cy="2113466"/>
          </a:xfrm>
        </p:spPr>
        <p:txBody>
          <a:bodyPr/>
          <a:lstStyle/>
          <a:p>
            <a:br>
              <a:rPr lang="en-US" sz="4000" dirty="0"/>
            </a:br>
            <a:r>
              <a:rPr lang="en-US" sz="4000" dirty="0"/>
              <a:t>Streaming Anomaly Detection</a:t>
            </a:r>
            <a:br>
              <a:rPr lang="en-US" sz="2400" dirty="0"/>
            </a:br>
            <a:r>
              <a:rPr lang="en-US" sz="2400" dirty="0"/>
              <a:t>Urban Data Lab Capstone Project</a:t>
            </a:r>
            <a:br>
              <a:rPr lang="en-US" sz="2400" dirty="0"/>
            </a:br>
            <a:r>
              <a:rPr lang="en-US" sz="2400" dirty="0"/>
              <a:t>Week 4 Status</a:t>
            </a:r>
          </a:p>
        </p:txBody>
      </p:sp>
    </p:spTree>
    <p:extLst>
      <p:ext uri="{BB962C8B-B14F-4D97-AF65-F5344CB8AC3E}">
        <p14:creationId xmlns:p14="http://schemas.microsoft.com/office/powerpoint/2010/main" val="26054737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New Week 3 Tasks</a:t>
            </a:r>
            <a:br>
              <a:rPr lang="en-US" dirty="0"/>
            </a:br>
            <a:r>
              <a:rPr lang="en-US" sz="3000" dirty="0"/>
              <a:t>Previous Week (May 17-23)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183101"/>
            <a:ext cx="9791700" cy="374183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Week 4 Status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2C52A92-3263-4C50-A3F1-1A01857F5740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Data Cleaning/Feature Engineering Pipeline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Did not get worked on with EDA behind schedule</a:t>
            </a:r>
          </a:p>
          <a:p>
            <a:endParaRPr lang="en-US" sz="2000" dirty="0"/>
          </a:p>
          <a:p>
            <a:r>
              <a:rPr lang="en-US" sz="2000" b="1" dirty="0"/>
              <a:t>Build/Test Anomaly Detection Frameworks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Did not get worked on with EDA behind schedule</a:t>
            </a:r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Will be working on in coming week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525633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New Week 3 Tasks</a:t>
            </a:r>
            <a:br>
              <a:rPr lang="en-US" dirty="0"/>
            </a:br>
            <a:r>
              <a:rPr lang="en-US" sz="3000" dirty="0"/>
              <a:t>Previous Week (May 17-23)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183101"/>
            <a:ext cx="9791700" cy="374183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Week 4 Status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2C52A92-3263-4C50-A3F1-1A01857F5740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Review Azure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This was a secondary goal and did not get looked into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Pushing this further out (ultimately a secondary objective)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080149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Client Meetings</a:t>
            </a:r>
            <a:br>
              <a:rPr lang="en-US" dirty="0"/>
            </a:br>
            <a:r>
              <a:rPr lang="en-US" sz="3000" dirty="0"/>
              <a:t>Previous Week (May 17-23)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 dirty="0"/>
          </a:p>
          <a:p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4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C172C58-D932-4A77-BB13-53AB5F9B696A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2995388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Monday Technical Project Meeting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Discussion on streaming framework, our approach seems reasonable</a:t>
            </a:r>
          </a:p>
          <a:p>
            <a:endParaRPr lang="en-US" sz="2000" dirty="0"/>
          </a:p>
          <a:p>
            <a:r>
              <a:rPr lang="en-US" sz="2000" b="1" dirty="0"/>
              <a:t>Thursday Sprint Planning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Discuss data parsing and EDA issues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Plan for next week tasks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924864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Challenges</a:t>
            </a:r>
            <a:br>
              <a:rPr lang="en-US" dirty="0"/>
            </a:br>
            <a:r>
              <a:rPr lang="en-US" sz="3000" dirty="0"/>
              <a:t>Previous Week (May 17-23)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u="sng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4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602D64C-7A74-4F54-BE39-917963439AAF}"/>
              </a:ext>
            </a:extLst>
          </p:cNvPr>
          <p:cNvSpPr txBox="1">
            <a:spLocks/>
          </p:cNvSpPr>
          <p:nvPr/>
        </p:nvSpPr>
        <p:spPr>
          <a:xfrm>
            <a:off x="1181100" y="2438403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9A4B542-AD86-4947-BE50-B8A0EC20CC09}"/>
              </a:ext>
            </a:extLst>
          </p:cNvPr>
          <p:cNvSpPr txBox="1">
            <a:spLocks/>
          </p:cNvSpPr>
          <p:nvPr/>
        </p:nvSpPr>
        <p:spPr>
          <a:xfrm>
            <a:off x="1028700" y="2183994"/>
            <a:ext cx="10464800" cy="4020863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Getting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Current method is time consuming (manual csv downloads)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Complete dataset is still not easily accessible</a:t>
            </a:r>
          </a:p>
          <a:p>
            <a:endParaRPr lang="en-US" dirty="0"/>
          </a:p>
          <a:p>
            <a:r>
              <a:rPr lang="en-US" sz="2000" b="1" dirty="0"/>
              <a:t>Data Parsing to Support Streaming into </a:t>
            </a:r>
            <a:r>
              <a:rPr lang="en-US" sz="2000" b="1" dirty="0" err="1"/>
              <a:t>InfluxDB</a:t>
            </a:r>
            <a:endParaRPr lang="en-US" sz="20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Support was still being provided for this</a:t>
            </a:r>
          </a:p>
          <a:p>
            <a:endParaRPr lang="en-US" dirty="0"/>
          </a:p>
          <a:p>
            <a:r>
              <a:rPr lang="en-US" sz="2000" b="1" dirty="0"/>
              <a:t>Anomaly Detection Model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Felt we needed to do additional research before moving forward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787685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Challenges</a:t>
            </a:r>
            <a:br>
              <a:rPr lang="en-US" dirty="0"/>
            </a:br>
            <a:r>
              <a:rPr lang="en-US" sz="3000" dirty="0"/>
              <a:t>Previous Week (May 17-23)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u="sng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4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602D64C-7A74-4F54-BE39-917963439AAF}"/>
              </a:ext>
            </a:extLst>
          </p:cNvPr>
          <p:cNvSpPr txBox="1">
            <a:spLocks/>
          </p:cNvSpPr>
          <p:nvPr/>
        </p:nvSpPr>
        <p:spPr>
          <a:xfrm>
            <a:off x="1181100" y="2438403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9A4B542-AD86-4947-BE50-B8A0EC20CC09}"/>
              </a:ext>
            </a:extLst>
          </p:cNvPr>
          <p:cNvSpPr txBox="1">
            <a:spLocks/>
          </p:cNvSpPr>
          <p:nvPr/>
        </p:nvSpPr>
        <p:spPr>
          <a:xfrm>
            <a:off x="1028700" y="2183994"/>
            <a:ext cx="10464800" cy="4020863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Anomalies / Performance Measures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Realized that we need to do our own anomaly labelling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Didn’t build time to understand/select anomaly detection performance measures into the schedule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551849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324FA0-0DB4-3942-B6B8-27D09C4F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Week Planning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2757B9-F955-4193-88D9-F4EA85D547DA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 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B3FA8-4599-46DB-9C0B-749220AC238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4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41C65C-0714-4BCD-8550-1DD2C44FAD8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B053E32-00B8-4F5A-A2D8-2B2D76DB5655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/>
              <a:t>Week 4 Goals: Implement Streaming Pipeline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Streaming Anomaly Detection Pipeline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Model Tuning and Evaluate Performance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Status Presentation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027694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New Goal/Tasks</a:t>
            </a:r>
            <a:br>
              <a:rPr lang="en-US" dirty="0"/>
            </a:br>
            <a:r>
              <a:rPr lang="en-US" sz="3000" dirty="0"/>
              <a:t>Next Week (May 24-30)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183101"/>
            <a:ext cx="9791700" cy="374183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Week 4 Status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2C52A92-3263-4C50-A3F1-1A01857F5740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Week 4 Goal: Build Anomaly Detection Model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Label Anomalies and Select Performance Measures (tasks not originally considered)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Data Cleaning/Feature Pipeline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Build Anomaly Detection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Status Presentation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Start Implementing Detection Pipeline as Possible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Model Tuning and Evaluate Performance as Possible</a:t>
            </a:r>
          </a:p>
          <a:p>
            <a:endParaRPr lang="en-US" sz="20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8464609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Individual Tasks</a:t>
            </a:r>
            <a:br>
              <a:rPr lang="en-US" dirty="0"/>
            </a:br>
            <a:r>
              <a:rPr lang="en-US" sz="3000" dirty="0"/>
              <a:t>Next Week (May 17-23)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 dirty="0"/>
          </a:p>
          <a:p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4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094C500-A21D-4E55-94E1-177D317663DE}"/>
              </a:ext>
            </a:extLst>
          </p:cNvPr>
          <p:cNvSpPr txBox="1">
            <a:spLocks/>
          </p:cNvSpPr>
          <p:nvPr/>
        </p:nvSpPr>
        <p:spPr>
          <a:xfrm>
            <a:off x="1028699" y="2428619"/>
            <a:ext cx="10086976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>
                <a:solidFill>
                  <a:schemeClr val="accent3"/>
                </a:solidFill>
              </a:rPr>
              <a:t>Mitch:	</a:t>
            </a:r>
            <a:r>
              <a:rPr lang="en-US" sz="2000" dirty="0"/>
              <a:t>	Build Anomaly Detection Model</a:t>
            </a:r>
          </a:p>
          <a:p>
            <a:endParaRPr lang="en-US" sz="2000" dirty="0"/>
          </a:p>
          <a:p>
            <a:r>
              <a:rPr lang="en-US" sz="2000" b="1" dirty="0">
                <a:solidFill>
                  <a:schemeClr val="accent3"/>
                </a:solidFill>
              </a:rPr>
              <a:t>Ryan:	</a:t>
            </a:r>
            <a:r>
              <a:rPr lang="en-US" sz="2000" dirty="0"/>
              <a:t>	Label Anomalies, Performance Measures, Support Anomaly Detection 			Model (focus on cleaning/features) </a:t>
            </a:r>
          </a:p>
          <a:p>
            <a:endParaRPr lang="en-US" sz="2000" dirty="0"/>
          </a:p>
          <a:p>
            <a:r>
              <a:rPr lang="en-US" sz="2400" b="1" dirty="0">
                <a:solidFill>
                  <a:schemeClr val="accent3"/>
                </a:solidFill>
              </a:rPr>
              <a:t>Nate:</a:t>
            </a:r>
            <a:r>
              <a:rPr lang="en-US" sz="2400" dirty="0"/>
              <a:t>		</a:t>
            </a:r>
            <a:r>
              <a:rPr lang="en-US" sz="2000" dirty="0"/>
              <a:t>Project Management, Status Presentation, Support Mitch/Ryan as 			Needed (streaming framework on hold)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025557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Challenges</a:t>
            </a:r>
            <a:br>
              <a:rPr lang="en-US" dirty="0"/>
            </a:br>
            <a:r>
              <a:rPr lang="en-US" sz="3000" dirty="0"/>
              <a:t>Next Week (May 17-23)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4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602D64C-7A74-4F54-BE39-917963439AAF}"/>
              </a:ext>
            </a:extLst>
          </p:cNvPr>
          <p:cNvSpPr txBox="1">
            <a:spLocks/>
          </p:cNvSpPr>
          <p:nvPr/>
        </p:nvSpPr>
        <p:spPr>
          <a:xfrm>
            <a:off x="1181100" y="2438403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9A4B542-AD86-4947-BE50-B8A0EC20CC09}"/>
              </a:ext>
            </a:extLst>
          </p:cNvPr>
          <p:cNvSpPr txBox="1">
            <a:spLocks/>
          </p:cNvSpPr>
          <p:nvPr/>
        </p:nvSpPr>
        <p:spPr>
          <a:xfrm>
            <a:off x="1028700" y="2183994"/>
            <a:ext cx="10464800" cy="4020863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Behind where we wanted to be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Week 4 is basically Week 3 – lost float</a:t>
            </a:r>
          </a:p>
          <a:p>
            <a:endParaRPr lang="en-US" dirty="0"/>
          </a:p>
          <a:p>
            <a:r>
              <a:rPr lang="en-US" sz="2000" b="1" dirty="0"/>
              <a:t>Anomaly labelling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Hopefully this doesn’t prove too time consuming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511493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324FA0-0DB4-3942-B6B8-27D09C4F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Timeline Reflection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2757B9-F955-4193-88D9-F4EA85D547DA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 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B3FA8-4599-46DB-9C0B-749220AC238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4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41C65C-0714-4BCD-8550-1DD2C44FAD8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B053E32-00B8-4F5A-A2D8-2B2D76DB5655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4590C14-A2A9-4C9D-B1C8-0265235C379E}"/>
              </a:ext>
            </a:extLst>
          </p:cNvPr>
          <p:cNvSpPr txBox="1">
            <a:spLocks/>
          </p:cNvSpPr>
          <p:nvPr/>
        </p:nvSpPr>
        <p:spPr>
          <a:xfrm>
            <a:off x="1181099" y="23355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/>
              <a:t>Discussion on where we’re at</a:t>
            </a:r>
            <a:endParaRPr lang="en-US" sz="20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602377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Outline</a:t>
            </a:r>
            <a:endParaRPr lang="en-US" sz="3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4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77804643-0AB1-476B-9017-6E1A8F755CB1}"/>
              </a:ext>
            </a:extLst>
          </p:cNvPr>
          <p:cNvSpPr txBox="1">
            <a:spLocks/>
          </p:cNvSpPr>
          <p:nvPr/>
        </p:nvSpPr>
        <p:spPr>
          <a:xfrm>
            <a:off x="1028700" y="2286000"/>
            <a:ext cx="9802057" cy="290453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en-US" dirty="0">
                <a:cs typeface="Calibri"/>
              </a:rPr>
              <a:t>Previous Week Summary (May 17-23)</a:t>
            </a: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en-US" dirty="0">
                <a:cs typeface="Calibri"/>
              </a:rPr>
              <a:t>Next Week Planning (May 24-30)</a:t>
            </a: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en-US" dirty="0">
                <a:cs typeface="Calibri"/>
              </a:rPr>
              <a:t>Timeline Reflection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3853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Schedule</a:t>
            </a:r>
            <a:br>
              <a:rPr lang="en-US" dirty="0"/>
            </a:br>
            <a:r>
              <a:rPr lang="en-US" sz="3000" dirty="0"/>
              <a:t>Timeline Reflection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4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602D64C-7A74-4F54-BE39-917963439AAF}"/>
              </a:ext>
            </a:extLst>
          </p:cNvPr>
          <p:cNvSpPr txBox="1">
            <a:spLocks/>
          </p:cNvSpPr>
          <p:nvPr/>
        </p:nvSpPr>
        <p:spPr>
          <a:xfrm>
            <a:off x="1181100" y="2438403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9A4B542-AD86-4947-BE50-B8A0EC20CC09}"/>
              </a:ext>
            </a:extLst>
          </p:cNvPr>
          <p:cNvSpPr txBox="1">
            <a:spLocks/>
          </p:cNvSpPr>
          <p:nvPr/>
        </p:nvSpPr>
        <p:spPr>
          <a:xfrm>
            <a:off x="1028700" y="2183994"/>
            <a:ext cx="4925060" cy="4020863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Week 3: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Anomaly detection model not built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Streaming framework on track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r>
              <a:rPr lang="en-US" sz="2000" b="1" dirty="0"/>
              <a:t>Week 4: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Not implementing model yet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Added task of anomaly labelling and performance measures</a:t>
            </a:r>
          </a:p>
          <a:p>
            <a:endParaRPr lang="en-US" sz="2000" dirty="0"/>
          </a:p>
          <a:p>
            <a:endParaRPr lang="en-US" dirty="0"/>
          </a:p>
        </p:txBody>
      </p:sp>
      <p:graphicFrame>
        <p:nvGraphicFramePr>
          <p:cNvPr id="11" name="Table 8">
            <a:extLst>
              <a:ext uri="{FF2B5EF4-FFF2-40B4-BE49-F238E27FC236}">
                <a16:creationId xmlns:a16="http://schemas.microsoft.com/office/drawing/2014/main" id="{FE85192A-C292-4319-93C4-188CEBD061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2221785"/>
              </p:ext>
            </p:extLst>
          </p:nvPr>
        </p:nvGraphicFramePr>
        <p:xfrm>
          <a:off x="5924550" y="2394863"/>
          <a:ext cx="5531898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4489">
                  <a:extLst>
                    <a:ext uri="{9D8B030D-6E8A-4147-A177-3AD203B41FA5}">
                      <a16:colId xmlns:a16="http://schemas.microsoft.com/office/drawing/2014/main" val="2861931883"/>
                    </a:ext>
                  </a:extLst>
                </a:gridCol>
                <a:gridCol w="4687409">
                  <a:extLst>
                    <a:ext uri="{9D8B030D-6E8A-4147-A177-3AD203B41FA5}">
                      <a16:colId xmlns:a16="http://schemas.microsoft.com/office/drawing/2014/main" val="8084302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Week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Goal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24433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Project Definitional and Proposal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88488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Data and System Understanding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34504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Anomaly Detection Model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69795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Implement Streaming Pipeline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81732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Value Week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18886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Dashboard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199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Reporting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0667380"/>
                  </a:ext>
                </a:extLst>
              </a:tr>
            </a:tbl>
          </a:graphicData>
        </a:graphic>
      </p:graphicFrame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FA61835-39DA-4B5A-9904-0CB6A3CA0752}"/>
              </a:ext>
            </a:extLst>
          </p:cNvPr>
          <p:cNvCxnSpPr>
            <a:cxnSpLocks/>
          </p:cNvCxnSpPr>
          <p:nvPr/>
        </p:nvCxnSpPr>
        <p:spPr>
          <a:xfrm>
            <a:off x="5924550" y="3878223"/>
            <a:ext cx="5531898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30632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9DBF5A28-98E4-4826-B337-1F637D159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1523" y="1975997"/>
            <a:ext cx="9086850" cy="40481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Schedule</a:t>
            </a:r>
            <a:br>
              <a:rPr lang="en-US" dirty="0"/>
            </a:br>
            <a:r>
              <a:rPr lang="en-US" sz="3000" dirty="0"/>
              <a:t>Timeline Reflection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76337" y="2436376"/>
            <a:ext cx="9791700" cy="3568696"/>
          </a:xfrm>
        </p:spPr>
        <p:txBody>
          <a:bodyPr/>
          <a:lstStyle/>
          <a:p>
            <a:endParaRPr lang="en-US"/>
          </a:p>
          <a:p>
            <a:endParaRPr lang="en-US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Week 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21</a:t>
            </a:fld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53853FD-B449-4752-8BA6-FCB78FD2D9E6}"/>
              </a:ext>
            </a:extLst>
          </p:cNvPr>
          <p:cNvCxnSpPr/>
          <p:nvPr/>
        </p:nvCxnSpPr>
        <p:spPr>
          <a:xfrm>
            <a:off x="6652727" y="1975997"/>
            <a:ext cx="0" cy="3995890"/>
          </a:xfrm>
          <a:prstGeom prst="line">
            <a:avLst/>
          </a:prstGeom>
          <a:ln w="603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25611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Impacts to Scope</a:t>
            </a:r>
            <a:br>
              <a:rPr lang="en-US" dirty="0"/>
            </a:br>
            <a:r>
              <a:rPr lang="en-US" sz="3000" dirty="0"/>
              <a:t>Timeline Reflection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2286003"/>
            <a:ext cx="9791700" cy="3568696"/>
          </a:xfrm>
        </p:spPr>
        <p:txBody>
          <a:bodyPr/>
          <a:lstStyle/>
          <a:p>
            <a:endParaRPr lang="en-US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4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602D64C-7A74-4F54-BE39-917963439AAF}"/>
              </a:ext>
            </a:extLst>
          </p:cNvPr>
          <p:cNvSpPr txBox="1">
            <a:spLocks/>
          </p:cNvSpPr>
          <p:nvPr/>
        </p:nvSpPr>
        <p:spPr>
          <a:xfrm>
            <a:off x="1181100" y="2438403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9A4B542-AD86-4947-BE50-B8A0EC20CC09}"/>
              </a:ext>
            </a:extLst>
          </p:cNvPr>
          <p:cNvSpPr txBox="1">
            <a:spLocks/>
          </p:cNvSpPr>
          <p:nvPr/>
        </p:nvSpPr>
        <p:spPr>
          <a:xfrm>
            <a:off x="1028700" y="2183994"/>
            <a:ext cx="10464800" cy="4020863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Behind where we wanted to be at the start of Week 4</a:t>
            </a:r>
          </a:p>
          <a:p>
            <a:r>
              <a:rPr lang="en-US" sz="2000" b="1" dirty="0"/>
              <a:t>Plan was: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Week 2 was research/understanding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Week 3 is testing/building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Week 4 is implementing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Week 5 is a value add/buffer week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r>
              <a:rPr lang="en-US" sz="2000" b="1" dirty="0"/>
              <a:t>Week 4 is becoming testing/building and Week 5 implementing – </a:t>
            </a:r>
            <a:r>
              <a:rPr lang="en-US" sz="2000" b="1" dirty="0">
                <a:solidFill>
                  <a:srgbClr val="FF0000"/>
                </a:solidFill>
              </a:rPr>
              <a:t>No longer have float</a:t>
            </a:r>
          </a:p>
          <a:p>
            <a:endParaRPr lang="en-US" sz="2000" dirty="0"/>
          </a:p>
          <a:p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4627750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67F85-B014-E54D-AC82-A789515E8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88D6534-C18A-6F43-BFAE-88E2F83FD9B4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257107" y="2354531"/>
            <a:ext cx="4876800" cy="1152149"/>
          </a:xfrm>
        </p:spPr>
        <p:txBody>
          <a:bodyPr/>
          <a:lstStyle/>
          <a:p>
            <a:r>
              <a:rPr lang="en-US" b="1"/>
              <a:t>Mitch Harris</a:t>
            </a:r>
          </a:p>
          <a:p>
            <a:r>
              <a:rPr lang="en-US" b="1"/>
              <a:t>Ryan Koenig</a:t>
            </a:r>
          </a:p>
          <a:p>
            <a:r>
              <a:rPr lang="en-US" b="1"/>
              <a:t>Nathan Smith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137C36-233D-4261-A151-481DEB983F84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17CE90-6DC0-4BAD-AFD2-6566038ECD0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5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A0CAF6B-5914-4E2F-90A1-4B2D92D5ADC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887A24-2FBF-455B-A18C-4427CDDB875E}"/>
              </a:ext>
            </a:extLst>
          </p:cNvPr>
          <p:cNvSpPr txBox="1"/>
          <p:nvPr/>
        </p:nvSpPr>
        <p:spPr>
          <a:xfrm>
            <a:off x="227838" y="5923002"/>
            <a:ext cx="43815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bg1"/>
                </a:solidFill>
              </a:rPr>
              <a:t>Photo by </a:t>
            </a:r>
            <a:r>
              <a:rPr lang="en-US" sz="120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Markus </a:t>
            </a:r>
            <a:r>
              <a:rPr lang="en-US" sz="1200" err="1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Spiske</a:t>
            </a:r>
            <a:r>
              <a:rPr lang="en-US" sz="1200">
                <a:solidFill>
                  <a:schemeClr val="bg1"/>
                </a:solidFill>
              </a:rPr>
              <a:t> on </a:t>
            </a:r>
            <a:r>
              <a:rPr lang="en-US" sz="1200" err="1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</a:t>
            </a:r>
            <a:r>
              <a:rPr lang="en-US" sz="120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2F485E91-8B2E-42EB-AE3D-84E04C06EA5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432356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324FA0-0DB4-3942-B6B8-27D09C4F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Previous Week Summary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2757B9-F955-4193-88D9-F4EA85D547DA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 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B3FA8-4599-46DB-9C0B-749220AC238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4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41C65C-0714-4BCD-8550-1DD2C44FAD8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B053E32-00B8-4F5A-A2D8-2B2D76DB5655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/>
              <a:t>Week 3 Goals: Anomaly Detection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Data Cleaning/Feature Processing for Anomaly Detection Pipeline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Test Short-Listed Anomaly Detection Methods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Build Streaming Framework for Anomaly Detection Model with </a:t>
            </a:r>
            <a:r>
              <a:rPr lang="en-US" sz="2000" dirty="0" err="1"/>
              <a:t>InfluxDB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Meet with Domain Experts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Start Reviewing Azure (secondary)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875082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Ongoing from Week 2 Tasks</a:t>
            </a:r>
            <a:br>
              <a:rPr lang="en-US" dirty="0"/>
            </a:br>
            <a:r>
              <a:rPr lang="en-US" sz="3000" dirty="0"/>
              <a:t>Previous Week (May 17-23)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183101"/>
            <a:ext cx="9791700" cy="374183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Week 4 Status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2C52A92-3263-4C50-A3F1-1A01857F5740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Exploratory Data Analysis - </a:t>
            </a:r>
            <a:r>
              <a:rPr lang="en-US" sz="2000" b="1" dirty="0">
                <a:solidFill>
                  <a:schemeClr val="accent3"/>
                </a:solidFill>
              </a:rPr>
              <a:t>Ryan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EDA originally completed on the limited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Time intensive method of downloading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Additional work supporting UDL with parsing data to be uploaded and streamed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Additional support on implementing the streaming parser</a:t>
            </a:r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Complete but ended up being ~1 week behind schedule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61394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Ongoing from Week 2 Tasks</a:t>
            </a:r>
            <a:br>
              <a:rPr lang="en-US" dirty="0"/>
            </a:br>
            <a:r>
              <a:rPr lang="en-US" sz="3000" dirty="0"/>
              <a:t>Previous Week (May 17-23)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183101"/>
            <a:ext cx="9791700" cy="374183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4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2C52A92-3263-4C50-A3F1-1A01857F5740}"/>
              </a:ext>
            </a:extLst>
          </p:cNvPr>
          <p:cNvSpPr txBox="1">
            <a:spLocks/>
          </p:cNvSpPr>
          <p:nvPr/>
        </p:nvSpPr>
        <p:spPr>
          <a:xfrm>
            <a:off x="1028698" y="2183102"/>
            <a:ext cx="10578583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Anomaly Detection Research (and start testing) – </a:t>
            </a:r>
            <a:r>
              <a:rPr lang="en-US" sz="2000" b="1" dirty="0">
                <a:solidFill>
                  <a:schemeClr val="accent3"/>
                </a:solidFill>
              </a:rPr>
              <a:t>Mitch/Ryan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Decided we needed additional time on coming up with the anomaly detection method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Risk of going down the wrong path too high (high diversity of methods)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Now have a two methods that we’re planning on building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Part of this was driven by uncertainty in data with delay in EDA</a:t>
            </a:r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Complete but ended up being ~1 week behind schedule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859646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Ongoing from Week 2 Tasks</a:t>
            </a:r>
            <a:br>
              <a:rPr lang="en-US" dirty="0"/>
            </a:br>
            <a:r>
              <a:rPr lang="en-US" sz="3000" dirty="0"/>
              <a:t>Previous Week (May 17-23)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183101"/>
            <a:ext cx="9791700" cy="374183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Couple of slides here explaining what framework we’re looking at/why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4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2C52A92-3263-4C50-A3F1-1A01857F5740}"/>
              </a:ext>
            </a:extLst>
          </p:cNvPr>
          <p:cNvSpPr txBox="1">
            <a:spLocks/>
          </p:cNvSpPr>
          <p:nvPr/>
        </p:nvSpPr>
        <p:spPr>
          <a:xfrm>
            <a:off x="1028698" y="2183102"/>
            <a:ext cx="10578583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664247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New Week 3 Tasks</a:t>
            </a:r>
            <a:br>
              <a:rPr lang="en-US" dirty="0"/>
            </a:br>
            <a:r>
              <a:rPr lang="en-US" sz="3000" dirty="0"/>
              <a:t>Previous Week (May 17-23)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183101"/>
            <a:ext cx="9791700" cy="374183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Week 4 Status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2C52A92-3263-4C50-A3F1-1A01857F5740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Build Streaming Framework - </a:t>
            </a:r>
            <a:r>
              <a:rPr lang="en-US" sz="2000" b="1" dirty="0">
                <a:solidFill>
                  <a:schemeClr val="accent3"/>
                </a:solidFill>
              </a:rPr>
              <a:t>Nate</a:t>
            </a:r>
            <a:endParaRPr lang="en-US" sz="2000" dirty="0">
              <a:solidFill>
                <a:schemeClr val="accent3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Built initial framework (code) that could work with </a:t>
            </a:r>
            <a:r>
              <a:rPr lang="en-US" sz="2000" dirty="0" err="1"/>
              <a:t>InfluxDB</a:t>
            </a:r>
            <a:r>
              <a:rPr lang="en-US" sz="2000" dirty="0"/>
              <a:t>/</a:t>
            </a:r>
            <a:r>
              <a:rPr lang="en-US" sz="2000" dirty="0" err="1"/>
              <a:t>Telegraf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Includes querying/parsing/writing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Options coded for inline </a:t>
            </a:r>
            <a:r>
              <a:rPr lang="en-US" sz="2000" dirty="0" err="1"/>
              <a:t>Telegraf</a:t>
            </a:r>
            <a:r>
              <a:rPr lang="en-US" sz="2000" dirty="0"/>
              <a:t> prediction or query/write from </a:t>
            </a:r>
            <a:r>
              <a:rPr lang="en-US" sz="2000" dirty="0" err="1"/>
              <a:t>InfluxDB</a:t>
            </a:r>
            <a:r>
              <a:rPr lang="en-US" sz="2000" dirty="0"/>
              <a:t> prediction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Stopped at a point where details on model are now required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Tests in local Docker setup successful</a:t>
            </a:r>
          </a:p>
          <a:p>
            <a:endParaRPr lang="en-US" sz="2000" dirty="0"/>
          </a:p>
          <a:p>
            <a:r>
              <a:rPr lang="en-US" sz="2000" dirty="0">
                <a:solidFill>
                  <a:srgbClr val="00B050"/>
                </a:solidFill>
              </a:rPr>
              <a:t>On track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795260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/>
              <a:t>Week 4 Status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8</a:t>
            </a:fld>
            <a:endParaRPr lang="en-US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DBFCAF31-349A-4283-A5F6-A5D6BEEC845A}"/>
              </a:ext>
            </a:extLst>
          </p:cNvPr>
          <p:cNvGrpSpPr/>
          <p:nvPr/>
        </p:nvGrpSpPr>
        <p:grpSpPr>
          <a:xfrm>
            <a:off x="1273147" y="3787514"/>
            <a:ext cx="3544876" cy="1782179"/>
            <a:chOff x="666979" y="701408"/>
            <a:chExt cx="5421623" cy="3005387"/>
          </a:xfrm>
        </p:grpSpPr>
        <p:pic>
          <p:nvPicPr>
            <p:cNvPr id="40" name="Graphic 39">
              <a:extLst>
                <a:ext uri="{FF2B5EF4-FFF2-40B4-BE49-F238E27FC236}">
                  <a16:creationId xmlns:a16="http://schemas.microsoft.com/office/drawing/2014/main" id="{D3427F2C-27C5-435E-93C7-1927143FF35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737801" y="1782931"/>
              <a:ext cx="1779972" cy="1779972"/>
            </a:xfrm>
            <a:prstGeom prst="rect">
              <a:avLst/>
            </a:prstGeom>
          </p:spPr>
        </p:pic>
        <p:pic>
          <p:nvPicPr>
            <p:cNvPr id="41" name="Graphic 40">
              <a:extLst>
                <a:ext uri="{FF2B5EF4-FFF2-40B4-BE49-F238E27FC236}">
                  <a16:creationId xmlns:a16="http://schemas.microsoft.com/office/drawing/2014/main" id="{0CC0945F-D930-4B2B-9B18-2773050B4C4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237193" y="701408"/>
              <a:ext cx="745676" cy="745676"/>
            </a:xfrm>
            <a:prstGeom prst="rect">
              <a:avLst/>
            </a:prstGeom>
          </p:spPr>
        </p:pic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4A2A5505-D9A0-4A46-A2B9-22037753DC5C}"/>
                </a:ext>
              </a:extLst>
            </p:cNvPr>
            <p:cNvCxnSpPr>
              <a:cxnSpLocks/>
              <a:stCxn id="40" idx="0"/>
            </p:cNvCxnSpPr>
            <p:nvPr/>
          </p:nvCxnSpPr>
          <p:spPr>
            <a:xfrm>
              <a:off x="2627788" y="1782932"/>
              <a:ext cx="0" cy="609653"/>
            </a:xfrm>
            <a:prstGeom prst="straightConnector1">
              <a:avLst/>
            </a:prstGeom>
            <a:ln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70E6E2AE-44E8-4DA4-B615-074F96BD57FB}"/>
                </a:ext>
              </a:extLst>
            </p:cNvPr>
            <p:cNvCxnSpPr>
              <a:cxnSpLocks/>
            </p:cNvCxnSpPr>
            <p:nvPr/>
          </p:nvCxnSpPr>
          <p:spPr>
            <a:xfrm>
              <a:off x="666979" y="1058981"/>
              <a:ext cx="93215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4" name="Graphic 43">
              <a:extLst>
                <a:ext uri="{FF2B5EF4-FFF2-40B4-BE49-F238E27FC236}">
                  <a16:creationId xmlns:a16="http://schemas.microsoft.com/office/drawing/2014/main" id="{648DD7E1-B2E9-41D0-B8AB-8670F6DA21A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4020846" y="1639039"/>
              <a:ext cx="2067756" cy="2067756"/>
            </a:xfrm>
            <a:prstGeom prst="rect">
              <a:avLst/>
            </a:prstGeom>
          </p:spPr>
        </p:pic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5F2220BB-6685-49D6-A9C3-8C60F001D93E}"/>
                </a:ext>
              </a:extLst>
            </p:cNvPr>
            <p:cNvCxnSpPr>
              <a:cxnSpLocks/>
            </p:cNvCxnSpPr>
            <p:nvPr/>
          </p:nvCxnSpPr>
          <p:spPr>
            <a:xfrm>
              <a:off x="3440837" y="2717305"/>
              <a:ext cx="616257" cy="0"/>
            </a:xfrm>
            <a:prstGeom prst="straightConnector1">
              <a:avLst/>
            </a:prstGeom>
            <a:ln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5F471B8-E7FA-407C-8469-A3138B7B896F}"/>
              </a:ext>
            </a:extLst>
          </p:cNvPr>
          <p:cNvGrpSpPr/>
          <p:nvPr/>
        </p:nvGrpSpPr>
        <p:grpSpPr>
          <a:xfrm>
            <a:off x="6049835" y="5001225"/>
            <a:ext cx="984554" cy="957150"/>
            <a:chOff x="10392932" y="2151382"/>
            <a:chExt cx="984554" cy="957150"/>
          </a:xfrm>
        </p:grpSpPr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36B4CC07-2D13-4127-AFF3-F4748F80D185}"/>
                </a:ext>
              </a:extLst>
            </p:cNvPr>
            <p:cNvCxnSpPr>
              <a:cxnSpLocks/>
            </p:cNvCxnSpPr>
            <p:nvPr/>
          </p:nvCxnSpPr>
          <p:spPr>
            <a:xfrm>
              <a:off x="10565603" y="2460402"/>
              <a:ext cx="60948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5039AABB-4C0A-4E1D-95F2-1596A5B513E9}"/>
                </a:ext>
              </a:extLst>
            </p:cNvPr>
            <p:cNvCxnSpPr>
              <a:cxnSpLocks/>
            </p:cNvCxnSpPr>
            <p:nvPr/>
          </p:nvCxnSpPr>
          <p:spPr>
            <a:xfrm>
              <a:off x="10565603" y="2688984"/>
              <a:ext cx="598680" cy="0"/>
            </a:xfrm>
            <a:prstGeom prst="straightConnector1">
              <a:avLst/>
            </a:prstGeom>
            <a:ln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3CD96ECD-2B2D-42D9-973B-151C9D6FEF9A}"/>
                </a:ext>
              </a:extLst>
            </p:cNvPr>
            <p:cNvCxnSpPr>
              <a:cxnSpLocks/>
            </p:cNvCxnSpPr>
            <p:nvPr/>
          </p:nvCxnSpPr>
          <p:spPr>
            <a:xfrm>
              <a:off x="10561404" y="2966379"/>
              <a:ext cx="602879" cy="0"/>
            </a:xfrm>
            <a:prstGeom prst="straightConnector1">
              <a:avLst/>
            </a:prstGeom>
            <a:ln>
              <a:solidFill>
                <a:schemeClr val="accent6">
                  <a:lumMod val="75000"/>
                </a:schemeClr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813BBC7B-4720-43C0-8D93-66816B9D72E0}"/>
                </a:ext>
              </a:extLst>
            </p:cNvPr>
            <p:cNvSpPr txBox="1"/>
            <p:nvPr/>
          </p:nvSpPr>
          <p:spPr>
            <a:xfrm>
              <a:off x="10665491" y="2232188"/>
              <a:ext cx="58787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solidFill>
                    <a:schemeClr val="bg1"/>
                  </a:solidFill>
                </a:rPr>
                <a:t>Raw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D96DD433-E32A-437E-BA74-C166C1C1EE69}"/>
                </a:ext>
              </a:extLst>
            </p:cNvPr>
            <p:cNvSpPr txBox="1"/>
            <p:nvPr/>
          </p:nvSpPr>
          <p:spPr>
            <a:xfrm>
              <a:off x="10595461" y="2482066"/>
              <a:ext cx="58787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solidFill>
                    <a:schemeClr val="bg1"/>
                  </a:solidFill>
                </a:rPr>
                <a:t>Parsed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BFCE48CA-43D8-4942-8675-974FBE170C0E}"/>
                </a:ext>
              </a:extLst>
            </p:cNvPr>
            <p:cNvSpPr txBox="1"/>
            <p:nvPr/>
          </p:nvSpPr>
          <p:spPr>
            <a:xfrm>
              <a:off x="10541374" y="2752050"/>
              <a:ext cx="83611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solidFill>
                    <a:schemeClr val="bg1"/>
                  </a:solidFill>
                </a:rPr>
                <a:t>Detected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31D99761-2CB1-4C05-8539-0B85773154F1}"/>
                </a:ext>
              </a:extLst>
            </p:cNvPr>
            <p:cNvSpPr/>
            <p:nvPr/>
          </p:nvSpPr>
          <p:spPr>
            <a:xfrm>
              <a:off x="10392932" y="2151382"/>
              <a:ext cx="960326" cy="95715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40DCE47D-3F7A-42B0-B043-72ECB2ADDB4F}"/>
              </a:ext>
            </a:extLst>
          </p:cNvPr>
          <p:cNvSpPr txBox="1"/>
          <p:nvPr/>
        </p:nvSpPr>
        <p:spPr>
          <a:xfrm>
            <a:off x="1417593" y="2638688"/>
            <a:ext cx="41442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Anomaly Detection inline w/ </a:t>
            </a:r>
            <a:r>
              <a:rPr lang="en-US" b="1" dirty="0" err="1">
                <a:solidFill>
                  <a:schemeClr val="bg1"/>
                </a:solidFill>
              </a:rPr>
              <a:t>Telegraf</a:t>
            </a:r>
            <a:endParaRPr lang="en-US" b="1" dirty="0">
              <a:solidFill>
                <a:schemeClr val="bg1"/>
              </a:solidFill>
            </a:endParaRPr>
          </a:p>
          <a:p>
            <a:endParaRPr lang="en-US" sz="1400" dirty="0">
              <a:solidFill>
                <a:schemeClr val="bg1"/>
              </a:solidFill>
            </a:endParaRP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74BDD4AB-91C9-4520-8652-859BA3C732C8}"/>
              </a:ext>
            </a:extLst>
          </p:cNvPr>
          <p:cNvCxnSpPr>
            <a:cxnSpLocks/>
          </p:cNvCxnSpPr>
          <p:nvPr/>
        </p:nvCxnSpPr>
        <p:spPr>
          <a:xfrm>
            <a:off x="2973866" y="4217799"/>
            <a:ext cx="859315" cy="312346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Group 45">
            <a:extLst>
              <a:ext uri="{FF2B5EF4-FFF2-40B4-BE49-F238E27FC236}">
                <a16:creationId xmlns:a16="http://schemas.microsoft.com/office/drawing/2014/main" id="{B9E306F0-A7EC-439F-AF87-20176BB7B9A7}"/>
              </a:ext>
            </a:extLst>
          </p:cNvPr>
          <p:cNvGrpSpPr/>
          <p:nvPr/>
        </p:nvGrpSpPr>
        <p:grpSpPr>
          <a:xfrm>
            <a:off x="6101683" y="3461631"/>
            <a:ext cx="4892916" cy="1226169"/>
            <a:chOff x="667574" y="1639039"/>
            <a:chExt cx="7483350" cy="2067756"/>
          </a:xfrm>
        </p:grpSpPr>
        <p:pic>
          <p:nvPicPr>
            <p:cNvPr id="56" name="Graphic 55">
              <a:extLst>
                <a:ext uri="{FF2B5EF4-FFF2-40B4-BE49-F238E27FC236}">
                  <a16:creationId xmlns:a16="http://schemas.microsoft.com/office/drawing/2014/main" id="{0DFF0EBE-8BCB-45B3-AC5E-D95A1712B9F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4020846" y="1639039"/>
              <a:ext cx="2067756" cy="2067756"/>
            </a:xfrm>
            <a:prstGeom prst="rect">
              <a:avLst/>
            </a:prstGeom>
          </p:spPr>
        </p:pic>
        <p:pic>
          <p:nvPicPr>
            <p:cNvPr id="57" name="Graphic 56">
              <a:extLst>
                <a:ext uri="{FF2B5EF4-FFF2-40B4-BE49-F238E27FC236}">
                  <a16:creationId xmlns:a16="http://schemas.microsoft.com/office/drawing/2014/main" id="{3B244B2F-5F23-4FB4-9C3B-F1C7E15042A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737801" y="1782931"/>
              <a:ext cx="1779972" cy="1779972"/>
            </a:xfrm>
            <a:prstGeom prst="rect">
              <a:avLst/>
            </a:prstGeom>
          </p:spPr>
        </p:pic>
        <p:pic>
          <p:nvPicPr>
            <p:cNvPr id="58" name="Graphic 57">
              <a:extLst>
                <a:ext uri="{FF2B5EF4-FFF2-40B4-BE49-F238E27FC236}">
                  <a16:creationId xmlns:a16="http://schemas.microsoft.com/office/drawing/2014/main" id="{57A7E458-3694-4573-BFA0-B337B66211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405248" y="2368214"/>
              <a:ext cx="745676" cy="745676"/>
            </a:xfrm>
            <a:prstGeom prst="rect">
              <a:avLst/>
            </a:prstGeom>
          </p:spPr>
        </p:pic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4753FA80-9136-4A0F-BE35-0EA3D9C8EBF2}"/>
                </a:ext>
              </a:extLst>
            </p:cNvPr>
            <p:cNvCxnSpPr>
              <a:cxnSpLocks/>
            </p:cNvCxnSpPr>
            <p:nvPr/>
          </p:nvCxnSpPr>
          <p:spPr>
            <a:xfrm>
              <a:off x="667574" y="2672916"/>
              <a:ext cx="93215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2D420532-4C5D-4CBB-B33F-F4BCD390DD67}"/>
                </a:ext>
              </a:extLst>
            </p:cNvPr>
            <p:cNvCxnSpPr>
              <a:cxnSpLocks/>
            </p:cNvCxnSpPr>
            <p:nvPr/>
          </p:nvCxnSpPr>
          <p:spPr>
            <a:xfrm>
              <a:off x="3517773" y="2656638"/>
              <a:ext cx="616257" cy="0"/>
            </a:xfrm>
            <a:prstGeom prst="straightConnector1">
              <a:avLst/>
            </a:prstGeom>
            <a:ln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42B97B54-C182-4907-8D4D-EFC638A29032}"/>
              </a:ext>
            </a:extLst>
          </p:cNvPr>
          <p:cNvCxnSpPr>
            <a:cxnSpLocks/>
          </p:cNvCxnSpPr>
          <p:nvPr/>
        </p:nvCxnSpPr>
        <p:spPr>
          <a:xfrm flipH="1">
            <a:off x="9729891" y="4217799"/>
            <a:ext cx="514867" cy="0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B84DD2DA-ED70-422C-B09D-A27CB3F7206B}"/>
              </a:ext>
            </a:extLst>
          </p:cNvPr>
          <p:cNvCxnSpPr>
            <a:cxnSpLocks/>
          </p:cNvCxnSpPr>
          <p:nvPr/>
        </p:nvCxnSpPr>
        <p:spPr>
          <a:xfrm>
            <a:off x="9760968" y="3894028"/>
            <a:ext cx="514867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1F3D0D3A-4EDC-459B-8B4F-AC96E40FC248}"/>
              </a:ext>
            </a:extLst>
          </p:cNvPr>
          <p:cNvSpPr txBox="1"/>
          <p:nvPr/>
        </p:nvSpPr>
        <p:spPr>
          <a:xfrm>
            <a:off x="6383358" y="2634327"/>
            <a:ext cx="47323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Anomaly Detection using Query/Write</a:t>
            </a:r>
          </a:p>
          <a:p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66" name="Title 1">
            <a:extLst>
              <a:ext uri="{FF2B5EF4-FFF2-40B4-BE49-F238E27FC236}">
                <a16:creationId xmlns:a16="http://schemas.microsoft.com/office/drawing/2014/main" id="{8DFD7D3F-EB43-46D0-B18C-51E2B930C7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New Week 3 Tasks</a:t>
            </a:r>
            <a:br>
              <a:rPr lang="en-US" dirty="0"/>
            </a:br>
            <a:r>
              <a:rPr lang="en-US" sz="3000" dirty="0"/>
              <a:t>Previous Week (May 17-23)</a:t>
            </a:r>
          </a:p>
        </p:txBody>
      </p:sp>
    </p:spTree>
    <p:extLst>
      <p:ext uri="{BB962C8B-B14F-4D97-AF65-F5344CB8AC3E}">
        <p14:creationId xmlns:p14="http://schemas.microsoft.com/office/powerpoint/2010/main" val="42470257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81000"/>
            <a:ext cx="10086976" cy="1263352"/>
          </a:xfrm>
        </p:spPr>
        <p:txBody>
          <a:bodyPr/>
          <a:lstStyle/>
          <a:p>
            <a:r>
              <a:rPr lang="en-US" dirty="0"/>
              <a:t>New Week 3 Tasks</a:t>
            </a:r>
            <a:br>
              <a:rPr lang="en-US" dirty="0"/>
            </a:br>
            <a:r>
              <a:rPr lang="en-US" sz="3000" dirty="0"/>
              <a:t>Previous Week (May 17-23)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37E2-1EBF-6244-8E0A-274D170CCC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699" y="2183101"/>
            <a:ext cx="9791700" cy="374183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5B39E-73CB-4B96-BBFA-E350F71F2E1F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830818" y="6292334"/>
            <a:ext cx="1522982" cy="182880"/>
          </a:xfrm>
        </p:spPr>
        <p:txBody>
          <a:bodyPr/>
          <a:lstStyle/>
          <a:p>
            <a:r>
              <a:rPr lang="en-US" dirty="0"/>
              <a:t>May 25,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25C0-C28C-43A9-A830-FCBFC8BAA61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8298180" y="6294120"/>
            <a:ext cx="1462788" cy="18288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Week 4 Status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/>
          <a:lstStyle/>
          <a:p>
            <a:fld id="{7782931A-7D25-4B4B-9464-57AE418934A3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2C52A92-3263-4C50-A3F1-1A01857F5740}"/>
              </a:ext>
            </a:extLst>
          </p:cNvPr>
          <p:cNvSpPr txBox="1">
            <a:spLocks/>
          </p:cNvSpPr>
          <p:nvPr/>
        </p:nvSpPr>
        <p:spPr>
          <a:xfrm>
            <a:off x="1028699" y="2183102"/>
            <a:ext cx="9791700" cy="356869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Meet with Domain Experts - </a:t>
            </a:r>
            <a:r>
              <a:rPr lang="en-US" sz="2000" b="1" dirty="0">
                <a:solidFill>
                  <a:schemeClr val="accent3"/>
                </a:solidFill>
              </a:rPr>
              <a:t>All</a:t>
            </a:r>
            <a:endParaRPr lang="en-US" sz="2000" dirty="0">
              <a:solidFill>
                <a:schemeClr val="accent3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Monday meeting – sounds like we’ll be unable to get labelled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Friday meeting  - …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>
                <a:solidFill>
                  <a:srgbClr val="00B050"/>
                </a:solidFill>
              </a:rPr>
              <a:t>On track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73224836"/>
      </p:ext>
    </p:extLst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Custom 35">
      <a:majorFont>
        <a:latin typeface="Arial Nova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wissPresentation A_Win32_MW_JS_SL_v2.potx" id="{F3EA0D10-81D8-413D-A4CA-F5D1D5CC8037}" vid="{9BA86A48-81B4-441C-9F07-EEAF91A8FC3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24273A0-A4DF-47AA-BF1F-8758123399CE}">
  <ds:schemaRefs>
    <ds:schemaRef ds:uri="71af3243-3dd4-4a8d-8c0d-dd76da1f02a5"/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FD975AF8-B1C6-436B-A274-2C3ADC7798ED}">
  <ds:schemaRefs>
    <ds:schemaRef ds:uri="16c05727-aa75-4e4a-9b5f-8a80a1165891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182F651C-E5DA-470F-A6A6-D70E9A5EBFB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Impact annual presentation</Template>
  <TotalTime>404</TotalTime>
  <Words>1089</Words>
  <Application>Microsoft Office PowerPoint</Application>
  <PresentationFormat>Widescreen</PresentationFormat>
  <Paragraphs>239</Paragraphs>
  <Slides>23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Arial Nova</vt:lpstr>
      <vt:lpstr>Calibri</vt:lpstr>
      <vt:lpstr>Wingdings</vt:lpstr>
      <vt:lpstr>Theme1</vt:lpstr>
      <vt:lpstr> Streaming Anomaly Detection Urban Data Lab Capstone Project Week 4 Status</vt:lpstr>
      <vt:lpstr>Outline</vt:lpstr>
      <vt:lpstr>Previous Week Summary</vt:lpstr>
      <vt:lpstr>Ongoing from Week 2 Tasks Previous Week (May 17-23)</vt:lpstr>
      <vt:lpstr>Ongoing from Week 2 Tasks Previous Week (May 17-23)</vt:lpstr>
      <vt:lpstr>Ongoing from Week 2 Tasks Previous Week (May 17-23)</vt:lpstr>
      <vt:lpstr>New Week 3 Tasks Previous Week (May 17-23)</vt:lpstr>
      <vt:lpstr>New Week 3 Tasks Previous Week (May 17-23)</vt:lpstr>
      <vt:lpstr>New Week 3 Tasks Previous Week (May 17-23)</vt:lpstr>
      <vt:lpstr>New Week 3 Tasks Previous Week (May 17-23)</vt:lpstr>
      <vt:lpstr>New Week 3 Tasks Previous Week (May 17-23)</vt:lpstr>
      <vt:lpstr>Client Meetings Previous Week (May 17-23)</vt:lpstr>
      <vt:lpstr>Challenges Previous Week (May 17-23)</vt:lpstr>
      <vt:lpstr>Challenges Previous Week (May 17-23)</vt:lpstr>
      <vt:lpstr>Next Week Planning</vt:lpstr>
      <vt:lpstr>New Goal/Tasks Next Week (May 24-30)</vt:lpstr>
      <vt:lpstr>Individual Tasks Next Week (May 17-23)</vt:lpstr>
      <vt:lpstr>Challenges Next Week (May 17-23)</vt:lpstr>
      <vt:lpstr>Timeline Reflection</vt:lpstr>
      <vt:lpstr>Schedule Timeline Reflection</vt:lpstr>
      <vt:lpstr>Schedule Timeline Reflection</vt:lpstr>
      <vt:lpstr>Impacts to Scope Timeline Reflection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Log Anomaly Detection Proposed Method</dc:title>
  <dc:creator>Nathan Smith</dc:creator>
  <cp:lastModifiedBy>Nathan Smith</cp:lastModifiedBy>
  <cp:revision>49</cp:revision>
  <dcterms:created xsi:type="dcterms:W3CDTF">2021-04-15T15:10:01Z</dcterms:created>
  <dcterms:modified xsi:type="dcterms:W3CDTF">2021-05-19T22:46:14Z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